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6171" r:id="rId2"/>
    <p:sldId id="6417" r:id="rId3"/>
    <p:sldId id="6168" r:id="rId4"/>
    <p:sldId id="6013" r:id="rId5"/>
    <p:sldId id="6638" r:id="rId6"/>
    <p:sldId id="6019" r:id="rId7"/>
    <p:sldId id="6016" r:id="rId8"/>
    <p:sldId id="6017" r:id="rId9"/>
    <p:sldId id="6709" r:id="rId10"/>
    <p:sldId id="6708" r:id="rId11"/>
    <p:sldId id="6167" r:id="rId12"/>
    <p:sldId id="6022" r:id="rId13"/>
    <p:sldId id="6926" r:id="rId14"/>
    <p:sldId id="6706" r:id="rId15"/>
    <p:sldId id="6927" r:id="rId16"/>
    <p:sldId id="6711" r:id="rId17"/>
    <p:sldId id="6833" r:id="rId18"/>
    <p:sldId id="6030" r:id="rId19"/>
    <p:sldId id="6834" r:id="rId20"/>
    <p:sldId id="6928" r:id="rId21"/>
    <p:sldId id="6769" r:id="rId22"/>
    <p:sldId id="6776" r:id="rId23"/>
    <p:sldId id="6032" r:id="rId24"/>
    <p:sldId id="6770" r:id="rId25"/>
    <p:sldId id="6771" r:id="rId26"/>
    <p:sldId id="6780" r:id="rId27"/>
    <p:sldId id="6034" r:id="rId28"/>
    <p:sldId id="6035" r:id="rId29"/>
    <p:sldId id="6774" r:id="rId30"/>
    <p:sldId id="6773" r:id="rId31"/>
    <p:sldId id="6038" r:id="rId32"/>
    <p:sldId id="6775" r:id="rId33"/>
    <p:sldId id="6039" r:id="rId34"/>
    <p:sldId id="6029" r:id="rId35"/>
    <p:sldId id="6777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新增" id="{2A4B47CB-BF69-4D54-AF36-C92280DCA696}">
          <p14:sldIdLst>
            <p14:sldId id="6171"/>
            <p14:sldId id="6417"/>
            <p14:sldId id="6168"/>
            <p14:sldId id="6013"/>
            <p14:sldId id="6638"/>
            <p14:sldId id="6019"/>
            <p14:sldId id="6016"/>
            <p14:sldId id="6017"/>
            <p14:sldId id="6709"/>
            <p14:sldId id="6708"/>
            <p14:sldId id="6167"/>
            <p14:sldId id="6022"/>
            <p14:sldId id="6926"/>
            <p14:sldId id="6706"/>
            <p14:sldId id="6927"/>
            <p14:sldId id="6711"/>
            <p14:sldId id="6833"/>
            <p14:sldId id="6030"/>
            <p14:sldId id="6834"/>
            <p14:sldId id="6928"/>
            <p14:sldId id="6769"/>
            <p14:sldId id="6776"/>
            <p14:sldId id="6032"/>
            <p14:sldId id="6770"/>
            <p14:sldId id="6771"/>
            <p14:sldId id="6780"/>
            <p14:sldId id="6034"/>
            <p14:sldId id="6035"/>
            <p14:sldId id="6774"/>
            <p14:sldId id="6773"/>
            <p14:sldId id="6038"/>
            <p14:sldId id="6775"/>
            <p14:sldId id="6039"/>
            <p14:sldId id="6029"/>
            <p14:sldId id="67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唐雅涵" initials="唐雅涵" lastIdx="4" clrIdx="0"/>
  <p:cmAuthor id="8" name="姜伟光" initials="姜" lastIdx="1" clrIdx="0"/>
  <p:cmAuthor id="9" name="wu" initials="w" lastIdx="8" clrIdx="4"/>
  <p:cmAuthor id="3" name="15927" initials="1" lastIdx="1" clrIdx="2"/>
  <p:cmAuthor id="10" name="17398389610" initials="1" lastIdx="18" clrIdx="5"/>
  <p:cmAuthor id="4" name="Administrator" initials="A" lastIdx="4" clrIdx="3"/>
  <p:cmAuthor id="11" name="DELL" initials="D" lastIdx="30" clrIdx="10"/>
  <p:cmAuthor id="5" name="作者" initials="A" lastIdx="0" clrIdx="2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007DD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318F8-6791-41E4-8D20-5C809AED9DDE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FD5DA-F14A-4668-AB65-58A4D3920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EE954-A4B8-4620-8F14-461BECCA39DB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AA103-BBC6-4500-BC74-2D34216D41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A103-BBC6-4500-BC74-2D34216D412A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思源黑体 CN Light" panose="020B0300000000000000" charset="-122"/>
                <a:ea typeface="Source Han Sans CN" charset="-122"/>
                <a:cs typeface="思源黑体 CN Light" panose="020B0300000000000000" charset="-122"/>
              </a:defRPr>
            </a:lvl1pPr>
          </a:lstStyle>
          <a:p>
            <a:r>
              <a:rPr lang="zh-CN" altLang="en-US" dirty="0"/>
              <a:t>这里是你的主标题思源黑体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思源黑体 CN Normal" panose="020B0400000000000000" charset="-122"/>
                <a:ea typeface="思源黑体 CN Medium" panose="020B0300000000000000" charset="-122"/>
                <a:cs typeface="思源黑体 CN Normal" panose="020B04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这里是副标题思源黑体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889000"/>
            <a:ext cx="10515600" cy="801688"/>
          </a:xfrm>
        </p:spPr>
        <p:txBody>
          <a:bodyPr/>
          <a:lstStyle>
            <a:lvl1pPr>
              <a:defRPr b="0" i="0">
                <a:solidFill>
                  <a:srgbClr val="007DD2"/>
                </a:solidFill>
                <a:latin typeface="思源黑体 CN Medium" panose="020B0300000000000000" charset="-122"/>
                <a:ea typeface="思源黑体 CN Normal" panose="020B04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hape 166"/>
          <p:cNvSpPr/>
          <p:nvPr userDrawn="1"/>
        </p:nvSpPr>
        <p:spPr>
          <a:xfrm>
            <a:off x="0" y="4626965"/>
            <a:ext cx="835847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7DD2"/>
                </a:gs>
                <a:gs pos="54000">
                  <a:srgbClr val="007DD2"/>
                </a:gs>
                <a:gs pos="100000">
                  <a:srgbClr val="007DD2">
                    <a:alpha val="0"/>
                  </a:srgbClr>
                </a:gs>
              </a:gsLst>
              <a:lin ang="0" scaled="0"/>
              <a:tileRect/>
            </a:gradFill>
            <a:miter lim="400000"/>
            <a:tailEnd type="none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650652" y="4738991"/>
            <a:ext cx="1970088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DD2"/>
                </a:solidFill>
                <a:latin typeface="思源黑体 CN Normal" panose="020B0400000000000000" charset="-122"/>
              </a:defRPr>
            </a:lvl1pPr>
            <a:lvl5pPr>
              <a:defRPr/>
            </a:lvl5pPr>
          </a:lstStyle>
          <a:p>
            <a:pPr lvl="0"/>
            <a:r>
              <a:rPr kumimoji="1" lang="zh-CN" altLang="en-US" dirty="0"/>
              <a:t>使用流程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41708" y="3330890"/>
            <a:ext cx="2767013" cy="1162050"/>
          </a:xfrm>
        </p:spPr>
        <p:txBody>
          <a:bodyPr>
            <a:noAutofit/>
          </a:bodyPr>
          <a:lstStyle>
            <a:lvl1pPr marL="0" indent="0">
              <a:buNone/>
              <a:defRPr sz="8800" b="1" i="0">
                <a:solidFill>
                  <a:srgbClr val="007DD2"/>
                </a:solidFill>
                <a:latin typeface="Soho Gothic Pro" charset="0"/>
                <a:ea typeface="Soho Gothic Pro" charset="0"/>
                <a:cs typeface="Soho Gothic Pro" charset="0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 hasCustomPrompt="1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图表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736975" y="1739900"/>
            <a:ext cx="7364413" cy="36972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09600" y="1543665"/>
            <a:ext cx="1936955" cy="36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543050"/>
            <a:ext cx="2875176" cy="3771900"/>
          </a:xfrm>
        </p:spPr>
        <p:txBody>
          <a:bodyPr/>
          <a:lstStyle>
            <a:lvl1pPr marL="0" indent="0">
              <a:buNone/>
              <a:defRPr sz="1600">
                <a:latin typeface="思源黑体 CN Normal" panose="020B0400000000000000" charset="-122"/>
              </a:defRPr>
            </a:lvl1pPr>
            <a:lvl2pPr>
              <a:defRPr sz="1600">
                <a:latin typeface="思源黑体 CN Normal" panose="020B0400000000000000" charset="-122"/>
              </a:defRPr>
            </a:lvl2pPr>
            <a:lvl3pPr>
              <a:defRPr sz="1600">
                <a:latin typeface="思源黑体 CN Normal" panose="020B0400000000000000" charset="-122"/>
              </a:defRPr>
            </a:lvl3pPr>
            <a:lvl4pPr>
              <a:defRPr sz="1600">
                <a:latin typeface="思源黑体 CN Normal" panose="020B0400000000000000" charset="-122"/>
              </a:defRPr>
            </a:lvl4pPr>
            <a:lvl5pPr>
              <a:defRPr sz="1600">
                <a:latin typeface="思源黑体 CN Normal" panose="020B0400000000000000" charset="-122"/>
              </a:defRPr>
            </a:lvl5pPr>
          </a:lstStyle>
          <a:p>
            <a:pPr lvl="0"/>
            <a:r>
              <a:rPr lang="zh-CN" altLang="en-US" dirty="0"/>
              <a:t>思源黑体，字号</a:t>
            </a:r>
            <a:r>
              <a:rPr lang="en-US" altLang="zh-CN" dirty="0"/>
              <a:t>16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0925"/>
            <a:ext cx="7329488" cy="4678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8074025" y="1281266"/>
            <a:ext cx="3521075" cy="42799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思源黑体 CN Medium" panose="020B0300000000000000" charset="-122"/>
                <a:ea typeface="思源黑体 CN Medium" panose="020B0300000000000000" charset="-122"/>
              </a:defRPr>
            </a:lvl1pPr>
          </a:lstStyle>
          <a:p>
            <a:r>
              <a:rPr lang="zh-CN" altLang="en-US" dirty="0"/>
              <a:t>感谢您的聆听！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5438" y="946140"/>
            <a:ext cx="11478262" cy="817563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A24"/>
          </a:solidFill>
          <a:ln>
            <a:solidFill>
              <a:srgbClr val="101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51DC5-011C-4A6E-9A7E-0B73F38BB849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4855" y="240434"/>
            <a:ext cx="10515600" cy="3968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6A8C7E99-B30C-41BB-B200-271C870BE8A6}" type="datetimeFigureOut">
              <a:rPr lang="zh-CN" altLang="en-US" smtClean="0"/>
              <a:t>2024/8/20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fld id="{8A82F6C4-8100-4BFE-846B-507D4B797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思源黑体 CN Medium" panose="020B0300000000000000" charset="-122"/>
          <a:ea typeface="思源黑体 CN Medium" panose="020B0300000000000000" charset="-122"/>
          <a:cs typeface="思源黑体 CN Medium" panose="020B03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%20https:/help.fanruan.com/finebi/doc-view-1622.html?source=0&amp;from=material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bbs.fanruan.com/ueditor/php/upload/file/20220406/1649245180951038.xls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elp.fanruan.com/finebi/doc-view-818.html?source=0&amp;from=material" TargetMode="External"/><Relationship Id="rId4" Type="http://schemas.openxmlformats.org/officeDocument/2006/relationships/hyperlink" Target="%20https:/help.fanruan.com/finebi/doc-view-818.html?source=0&amp;from=materia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bbs.fanruan.com/ueditor/php/upload/file/20220406/1649245180951038.xls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elp.fanruan.com/finebi/doc-view-818.html?source=0&amp;from=material" TargetMode="External"/><Relationship Id="rId4" Type="http://schemas.openxmlformats.org/officeDocument/2006/relationships/hyperlink" Target="%20https:/help.fanruan.com/finebi/doc-view-818.html?source=0&amp;from=materi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bs.fanruan.com/ueditor/php/upload/file/20220406/1649245180951038.xlsx" TargetMode="External"/><Relationship Id="rId7" Type="http://schemas.openxmlformats.org/officeDocument/2006/relationships/hyperlink" Target="https://help.fanruan.com/finebi/doc-view-818.html?source=0&amp;from=materi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hyperlink" Target="%20https:/help.fanruan.com/finebi/doc-view-818.html?source=0&amp;from=material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bs.fanruan.com/ueditor/php/upload/file/20220406/1649245180951038.xls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lp.fanruan.com/finebi/doc-view-818.html?source=0&amp;from=material" TargetMode="External"/><Relationship Id="rId5" Type="http://schemas.openxmlformats.org/officeDocument/2006/relationships/hyperlink" Target="%20https:/help.fanruan.com/finebi/doc-view-818.html?source=0&amp;from=materia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help.fanruan.com/finebi/doc-view-825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%20https:/help.fanruan.com/finebi/doc-view-1622.html?source=0&amp;from=materia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%20https:/help.fanruan.com/finebi/doc-view-1622.html?source=0&amp;from=materia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327.html?source=0&amp;from=material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help.fanruan.com/finebi/doc-view-327.html?source=0&amp;from=materi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327.html?source=0&amp;from=materia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1060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77.html?source=0&amp;from=materi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15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help.fanruan.com/finebi/doc-view-263.html?source=0&amp;from=materi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263.html?source=0&amp;from=material" TargetMode="External"/><Relationship Id="rId4" Type="http://schemas.openxmlformats.org/officeDocument/2006/relationships/hyperlink" Target="https://help.fanruan.com/finebi/doc-view-155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FineBI基础入门</a:t>
            </a:r>
            <a:endParaRPr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5601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回收站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47440" y="3047288"/>
            <a:ext cx="2856322" cy="763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回收站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能够清理内存，或者找回已删除的数据内容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。</a:t>
            </a:r>
          </a:p>
          <a:p>
            <a:pPr>
              <a:lnSpc>
                <a:spcPct val="125000"/>
              </a:lnSpc>
            </a:pPr>
            <a:endParaRPr lang="zh-CN" altLang="en-US" spc="100" dirty="0">
              <a:solidFill>
                <a:srgbClr val="424243"/>
              </a:solidFill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440" y="1539646"/>
            <a:ext cx="7726432" cy="3778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99430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https://help.fanruan.com/finebi6.0/doc-view-1546.html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数据准备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652" y="4738991"/>
            <a:ext cx="4193018" cy="533400"/>
          </a:xfrm>
        </p:spPr>
        <p:txBody>
          <a:bodyPr>
            <a:noAutofit/>
          </a:bodyPr>
          <a:lstStyle/>
          <a:p>
            <a:r>
              <a:rPr lang="en-US" altLang="zh-CN" sz="2400"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分析路径</a:t>
            </a:r>
            <a:r>
              <a:rPr lang="en-US" altLang="zh-CN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——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我的分析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02</a:t>
            </a:r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分析主题使用流程概述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9600" y="1259205"/>
            <a:ext cx="11076940" cy="40557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439" y="5983748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 https://help.fanruan.com/finebi6.0/doc-view-1888.html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3240" y="1259205"/>
            <a:ext cx="1117790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4992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565608" y="2447822"/>
            <a:ext cx="2819838" cy="197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新建分析主题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  <a:hlinkClick r:id="rId2"/>
              </a:rPr>
              <a:t> 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0" marR="0" lvl="0" indent="28829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在</a:t>
            </a:r>
            <a:r>
              <a:rPr lang="zh-CN" altLang="en-US" sz="1400" b="1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「</a:t>
            </a:r>
            <a:r>
              <a:rPr kumimoji="0" lang="en-US" altLang="zh-CN" sz="1400" b="1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我的分析</a:t>
            </a:r>
            <a:r>
              <a:rPr lang="zh-CN" altLang="en-US" sz="1400" b="1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」</a:t>
            </a:r>
            <a:r>
              <a:rPr kumimoji="0" lang="zh-CN" altLang="en-US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中，选中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「</a:t>
            </a:r>
            <a:r>
              <a:rPr kumimoji="0" lang="en-US" altLang="zh-CN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全部分析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」</a:t>
            </a:r>
            <a:r>
              <a:rPr kumimoji="0" lang="zh-CN" altLang="en-US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或某一目录，再点击上方的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「</a:t>
            </a:r>
            <a:r>
              <a:rPr kumimoji="0" lang="en-US" altLang="zh-CN" sz="1400" b="0" i="0" u="none" strike="noStrike" kern="1200" cap="none" spc="1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思源黑体 CN Normal" panose="020B0400000000000000" charset="-122"/>
                <a:sym typeface="微软雅黑" panose="020B0503020204020204" pitchFamily="34" charset="-122"/>
              </a:rPr>
              <a:t>新建分析主题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sym typeface="微软雅黑" panose="020B0503020204020204" pitchFamily="34" charset="-122"/>
              </a:rPr>
              <a:t>」。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新建分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11" y="1539646"/>
            <a:ext cx="7376160" cy="37738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601" y="5983750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https://help.fanruan.com/finebi6.0/doc-view-818.html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1" y="1638896"/>
            <a:ext cx="3240000" cy="358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545764" y="2385884"/>
            <a:ext cx="2859673" cy="1923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添加数据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 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0" marR="0" lvl="0" indent="28829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新建分析主题后，会自动进入分析主题内的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添加数据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界面，此时可将本地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上传至该分析主题中。</a:t>
            </a:r>
          </a:p>
        </p:txBody>
      </p:sp>
      <p:pic>
        <p:nvPicPr>
          <p:cNvPr id="5" name="图片 4" descr="添加数据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77" y="1638896"/>
            <a:ext cx="7554681" cy="35802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601" y="5983749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https://help.fanruan.com/finebi6.0/doc-view-1901.html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51" y="1303939"/>
            <a:ext cx="7731927" cy="3789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5600" y="1251212"/>
            <a:ext cx="3239770" cy="4237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478790" y="1235190"/>
            <a:ext cx="3116580" cy="3461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分析数据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/>
              </a:rPr>
              <a:t> 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/>
              </a:rPr>
              <a:t>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编辑数据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 支持新增列、合并数据、分组汇总、过滤排序、字段设置等步骤。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添加可视化组件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制作表格、图表。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制作仪表板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完成组件分析后，可以点击分析主题底部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添加仪表板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」。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 descr="添加组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51" y="1285933"/>
            <a:ext cx="7731928" cy="4281805"/>
          </a:xfrm>
          <a:prstGeom prst="rect">
            <a:avLst/>
          </a:prstGeom>
        </p:spPr>
      </p:pic>
      <p:pic>
        <p:nvPicPr>
          <p:cNvPr id="10" name="图片 9" descr="添加仪表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105" y="1327785"/>
            <a:ext cx="7664450" cy="424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5601" y="5983749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6" action="ppaction://hlinkfile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7"/>
              </a:rPr>
              <a:t>https://help.fanruan.com/finebi6.0/doc-view-818.html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0" y="1564005"/>
            <a:ext cx="3239770" cy="4044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实操演习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：5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分钟上手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FineBI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521970" y="1558290"/>
            <a:ext cx="3073400" cy="3545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案例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分享协作</a:t>
            </a: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 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 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lvl="0" indent="288290" algn="l" defTabSz="914400" rtl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 可以将分析主题制作好的内容分享给别人。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 </a:t>
            </a:r>
            <a:r>
              <a:rPr lang="zh-CN" altLang="en-US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协作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点击分析主题，可以邀请别人进行「协作」。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en-US" altLang="zh-CN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 </a:t>
            </a:r>
            <a:r>
              <a:rPr lang="zh-CN" altLang="en-US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查看协作内容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用户在「我的分析」中「协作给我的」文件夹下即可找到对应「分析主题」查看并编辑。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思源黑体 CN Normal" panose="020B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4109637" y="1564953"/>
            <a:ext cx="7091529" cy="37435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558290"/>
            <a:ext cx="7998460" cy="404407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439" y="5983748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6"/>
              </a:rPr>
              <a:t>https://help.fanruan.com/finebi6.0/doc-view-818.html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3055620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创建分析主题</a:t>
            </a:r>
            <a:endParaRPr lang="en-US" altLang="zh-CN" sz="2400" b="1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1250" y="1219638"/>
            <a:ext cx="3456606" cy="4624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1245" y="1534399"/>
            <a:ext cx="3240000" cy="4347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新建文件夹</a:t>
            </a: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点击大的「新建文件夹」按钮；</a:t>
            </a: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点击某一文件夹的「+&gt;文件夹」，可以在该文件下再创建一个文件夹。</a:t>
            </a:r>
            <a:endParaRPr kumimoji="0" lang="zh-CN" altLang="en-US" sz="1400" b="1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新建分析</a:t>
            </a: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在公共数据处，</a:t>
            </a: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选择想要进行分析的数据，点击右上方的「创建分析主题」按钮</a:t>
            </a:r>
            <a:r>
              <a:rPr kumimoji="0" lang="zh-CN" altLang="en-US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40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点击某一文件夹的</a:t>
            </a:r>
            <a:r>
              <a:rPr kumimoji="0" lang="en-US" altLang="zh-CN" sz="140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「+&gt;分析主题」，</a:t>
            </a: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可以在该文件下创建一个分析主题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40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1400" i="0" kern="1200" cap="none" spc="100" normalizeH="0" baseline="0" noProof="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点击大的「新建分析主题」按钮</a:t>
            </a:r>
            <a:endParaRPr kumimoji="0" lang="en-US" altLang="zh-CN" sz="140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2484" y="1281447"/>
            <a:ext cx="196720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分析主题创建流程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485" y="1219638"/>
            <a:ext cx="7718107" cy="37907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35" y="1482798"/>
            <a:ext cx="7742765" cy="37866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485" y="1742704"/>
            <a:ext cx="7751020" cy="378669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222" y="2057924"/>
            <a:ext cx="7734528" cy="37866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5439" y="5983748"/>
            <a:ext cx="1080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7"/>
              </a:rPr>
              <a:t>https://help.fanruan.com/finebi6.0/doc-view-2002.html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新建分析主题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3055620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添加</a:t>
            </a:r>
            <a:r>
              <a:rPr lang="en-US" altLang="zh-CN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&amp;</a:t>
            </a:r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843116"/>
            <a:ext cx="3129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GB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7DD2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CONTENTS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DD2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2218" y="90467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DD2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9925" y="2015509"/>
            <a:ext cx="3833030" cy="400235"/>
            <a:chOff x="1042736" y="2229728"/>
            <a:chExt cx="3833030" cy="400295"/>
          </a:xfrm>
        </p:grpSpPr>
        <p:sp>
          <p:nvSpPr>
            <p:cNvPr id="6" name="燕尾形 5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9621" y="2229853"/>
              <a:ext cx="995785" cy="400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DD2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SEC 01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97202" y="2229728"/>
              <a:ext cx="2478564" cy="400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 err="1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FineBI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自助分析概述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2606" y="3066984"/>
            <a:ext cx="4837719" cy="421335"/>
            <a:chOff x="1042736" y="2261466"/>
            <a:chExt cx="4837688" cy="421335"/>
          </a:xfrm>
        </p:grpSpPr>
        <p:sp>
          <p:nvSpPr>
            <p:cNvPr id="10" name="燕尾形 9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88518" y="2282691"/>
              <a:ext cx="4491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DD2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SEC 02    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FineBI功能简介——产品构成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8815" y="4086778"/>
            <a:ext cx="4795559" cy="400110"/>
            <a:chOff x="1042736" y="2229853"/>
            <a:chExt cx="4795267" cy="400110"/>
          </a:xfrm>
        </p:grpSpPr>
        <p:sp>
          <p:nvSpPr>
            <p:cNvPr id="20" name="燕尾形 19"/>
            <p:cNvSpPr/>
            <p:nvPr/>
          </p:nvSpPr>
          <p:spPr>
            <a:xfrm>
              <a:off x="1042736" y="2261466"/>
              <a:ext cx="336885" cy="336885"/>
            </a:xfrm>
            <a:prstGeom prst="chevron">
              <a:avLst/>
            </a:prstGeom>
            <a:gradFill>
              <a:gsLst>
                <a:gs pos="0">
                  <a:srgbClr val="007DD2"/>
                </a:gs>
                <a:gs pos="100000">
                  <a:srgbClr val="1EAAE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79621" y="2229853"/>
              <a:ext cx="995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SEC 03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88230" y="2229853"/>
              <a:ext cx="3449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FineBI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分析路径</a:t>
              </a:r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我的分析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15721" y="5201410"/>
            <a:ext cx="3487234" cy="677958"/>
            <a:chOff x="1379621" y="2229853"/>
            <a:chExt cx="3487141" cy="1174888"/>
          </a:xfrm>
        </p:grpSpPr>
        <p:sp>
          <p:nvSpPr>
            <p:cNvPr id="36" name="文本框 35"/>
            <p:cNvSpPr txBox="1"/>
            <p:nvPr/>
          </p:nvSpPr>
          <p:spPr>
            <a:xfrm>
              <a:off x="1379621" y="2229853"/>
              <a:ext cx="995758" cy="69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SEC 04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388264" y="2231326"/>
              <a:ext cx="2478498" cy="1173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FineBI</a:t>
              </a:r>
              <a:r>
                <a:rPr lang="zh-CN" altLang="en-US" sz="2000" dirty="0">
                  <a:solidFill>
                    <a:srgbClr val="007DD2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入门分析案例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燕尾形 19"/>
          <p:cNvSpPr/>
          <p:nvPr/>
        </p:nvSpPr>
        <p:spPr>
          <a:xfrm>
            <a:off x="678815" y="5218309"/>
            <a:ext cx="336906" cy="336885"/>
          </a:xfrm>
          <a:prstGeom prst="chevron">
            <a:avLst/>
          </a:prstGeom>
          <a:gradFill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535652"/>
            <a:ext cx="3240000" cy="378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选择并编辑数据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添加数据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31043" y="2426567"/>
            <a:ext cx="2890887" cy="191919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创建主题后，会自动进入添加数据页面，或点击左上方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“+”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按钮，进行添加数据。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添加本地</a:t>
            </a:r>
            <a:r>
              <a:rPr lang="en-US" altLang="zh-CN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文件</a:t>
            </a:r>
            <a:endParaRPr lang="zh-CN" altLang="en-US" b="1" spc="100" dirty="0" err="1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添加当前工程上的数据</a:t>
            </a:r>
          </a:p>
        </p:txBody>
      </p:sp>
      <p:pic>
        <p:nvPicPr>
          <p:cNvPr id="4" name="图片 3" descr="添加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60" y="1535430"/>
            <a:ext cx="6841490" cy="3788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601" y="5982256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 https://help.fanruan.com/finebi6.0/doc-view-1903.html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" y="1548598"/>
            <a:ext cx="3240000" cy="3819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添加数据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99515" y="1548598"/>
            <a:ext cx="3018209" cy="407035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添加本地</a:t>
            </a: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文件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添加当前工程上的数据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公共数据通常由管理员进行上传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FineBI支持通过连接方式获取不同数据库的数据例如：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Excel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SQL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DB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等。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支持通过连接的方式连接到各个数据库，例如：</a:t>
            </a:r>
            <a:r>
              <a:rPr lang="en-US" altLang="zh-CN" sz="1400" spc="100" dirty="0" err="1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Hsql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IBMDB2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Microsoft SQL Server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MySQL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Oracle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等。</a:t>
            </a: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1200" b="1" dirty="0"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17" y="1548598"/>
            <a:ext cx="7784217" cy="38191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82256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Light" panose="020B0300000000000000" charset="-122"/>
                <a:cs typeface="+mn-cs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微软雅黑" panose="020B0503020204020204" pitchFamily="34" charset="-122"/>
                <a:ea typeface="思源黑体 CN Light" panose="020B0300000000000000" charset="-122"/>
                <a:cs typeface="+mn-cs"/>
                <a:sym typeface="微软雅黑" panose="020B0503020204020204" pitchFamily="34" charset="-122"/>
                <a:hlinkClick r:id="rId3" action="ppaction://hlinkfile"/>
              </a:rPr>
              <a:t> https://help.fanruan.com/finebi6.0/doc-view-1902.html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微软雅黑" panose="020B0503020204020204" pitchFamily="34" charset="-122"/>
              <a:ea typeface="思源黑体 CN Light" panose="020B03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7059" y="1628624"/>
            <a:ext cx="3240000" cy="3600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9581" y="1595995"/>
            <a:ext cx="2814955" cy="3214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7" y="1628623"/>
            <a:ext cx="7378278" cy="36007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601" y="5982255"/>
            <a:ext cx="1080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4" action="ppaction://hlinkfile"/>
              </a:rPr>
              <a:t>506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处理数据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7" y="1689996"/>
            <a:ext cx="7027620" cy="344426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3799548" y="1608429"/>
            <a:ext cx="7027620" cy="36640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9581" y="1582336"/>
            <a:ext cx="2814955" cy="326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1" y="5979639"/>
            <a:ext cx="1080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1526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7059" y="1610171"/>
            <a:ext cx="3240000" cy="3649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45" y="1739751"/>
            <a:ext cx="6956679" cy="340225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3990244" y="1598295"/>
            <a:ext cx="6956679" cy="366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59581" y="1550237"/>
            <a:ext cx="2814955" cy="3270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601" y="596682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1538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60" y="1532142"/>
            <a:ext cx="7740632" cy="3793716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885760" y="1526147"/>
            <a:ext cx="7017346" cy="3805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47059" y="1532142"/>
            <a:ext cx="3240000" cy="3793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9581" y="1526147"/>
            <a:ext cx="2814955" cy="3239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1" y="596682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1530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19" y="1637715"/>
            <a:ext cx="7366103" cy="3606321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3981219" y="1697834"/>
            <a:ext cx="7366103" cy="34545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59581" y="1566916"/>
            <a:ext cx="2814955" cy="3281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1" y="597373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1998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标题 4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新增列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44699" y="1366490"/>
            <a:ext cx="6743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excel里的vlookup函数可以实现左右合并。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并集合并对应SQL语句中的full join，交集合并对应SQL语句中的inner join，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左合并对应SQL语句中的left join，右合并对应SQL语句中的right join。</a:t>
            </a:r>
          </a:p>
        </p:txBody>
      </p:sp>
      <p:pic>
        <p:nvPicPr>
          <p:cNvPr id="4" name="图片 3" descr="20190417162036_28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81" y="2244741"/>
            <a:ext cx="3575659" cy="30268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80" y="2244742"/>
            <a:ext cx="3027862" cy="30268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5601" y="5999495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512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581" y="1566946"/>
            <a:ext cx="2814955" cy="3243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左右合并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7059" y="1610171"/>
            <a:ext cx="3240000" cy="36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82709" y="1474225"/>
            <a:ext cx="615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将两张表联合在一起形成一张新表使用的情况；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左右合并包含四种方式，分别为并集合并、交集合并、左合并、右合并。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709" y="2099907"/>
            <a:ext cx="6531472" cy="3204503"/>
          </a:xfrm>
          <a:prstGeom prst="rect">
            <a:avLst/>
          </a:prstGeom>
        </p:spPr>
      </p:pic>
      <p:pic>
        <p:nvPicPr>
          <p:cNvPr id="135" name="图片 134"/>
          <p:cNvPicPr/>
          <p:nvPr/>
        </p:nvPicPr>
        <p:blipFill>
          <a:blip r:embed="rId3"/>
          <a:stretch>
            <a:fillRect/>
          </a:stretch>
        </p:blipFill>
        <p:spPr>
          <a:xfrm>
            <a:off x="4382770" y="2099945"/>
            <a:ext cx="6615430" cy="3354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9547" y="1556383"/>
            <a:ext cx="2815024" cy="41703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1" y="5999495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512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7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左右合并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7059" y="1610171"/>
            <a:ext cx="3240000" cy="3719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85590" y="1532255"/>
            <a:ext cx="6985000" cy="3797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77629" y="1610170"/>
            <a:ext cx="7757119" cy="37194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616" y="1613898"/>
            <a:ext cx="7757119" cy="3719384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77616" y="1606555"/>
            <a:ext cx="7865768" cy="37572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48616" y="1613898"/>
            <a:ext cx="2814955" cy="3289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601" y="5995685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9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9" action="ppaction://hlinkfile"/>
              </a:rPr>
              <a:t>513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9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上下合并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651" y="4738991"/>
            <a:ext cx="4292409" cy="542136"/>
          </a:xfrm>
        </p:spPr>
        <p:txBody>
          <a:bodyPr>
            <a:noAutofit/>
          </a:bodyPr>
          <a:lstStyle/>
          <a:p>
            <a:r>
              <a:rPr lang="en-US" altLang="zh-CN" sz="2400"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功能简介</a:t>
            </a:r>
            <a:r>
              <a:rPr lang="en-US" altLang="zh-CN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——</a:t>
            </a:r>
            <a:r>
              <a:rPr lang="zh-CN" altLang="en-US" sz="240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产品构成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01</a:t>
            </a:r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7345" y="1610360"/>
            <a:ext cx="3239770" cy="3651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47" y="1600077"/>
            <a:ext cx="7475405" cy="3657845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799547" y="1596180"/>
            <a:ext cx="7475405" cy="3665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9718" y="1567365"/>
            <a:ext cx="2815024" cy="41703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1" y="598649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508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分组汇总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7345" y="1610360"/>
            <a:ext cx="3239770" cy="372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57456" y="1532142"/>
            <a:ext cx="5904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kern="1200" cap="none" spc="0" normalizeH="0" baseline="0" noProof="0" dirty="0" err="1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FineBI</a:t>
            </a:r>
            <a:r>
              <a:rPr kumimoji="0" lang="en-US" altLang="zh-CN" sz="14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</a:t>
            </a:r>
            <a:r>
              <a:rPr kumimoji="0" lang="zh-CN" altLang="en-US" sz="14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提供了数据过滤功能，业务人员可以对数据进行过滤并保存以供后续分析使用。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56" y="2150117"/>
            <a:ext cx="6521395" cy="31859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56" y="2139885"/>
            <a:ext cx="6493703" cy="31859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752" y="1610360"/>
            <a:ext cx="2814955" cy="3283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598649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50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7.html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过滤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7345" y="1610360"/>
            <a:ext cx="3239770" cy="369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47" y="1644528"/>
            <a:ext cx="7510584" cy="3661410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799547" y="1644528"/>
            <a:ext cx="6977652" cy="366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59752" y="1561632"/>
            <a:ext cx="2814955" cy="3263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600" b="1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00" y="5987777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511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345" y="1610360"/>
            <a:ext cx="3239770" cy="3716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7" y="1610171"/>
            <a:ext cx="7475455" cy="37170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5891" y="1574422"/>
            <a:ext cx="2942677" cy="3256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处理数据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新增公式列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新增汇总列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新增赋值列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其他表添加列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左右合并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上下合并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分组汇总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排序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保存更新自助数据集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处理数据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保存并预览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770697"/>
            <a:ext cx="3240000" cy="3594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血缘分析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18474" y="2510463"/>
            <a:ext cx="2912884" cy="28551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血缘分析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帮助用户直观看到当前数据表的</a:t>
            </a:r>
            <a:r>
              <a:rPr lang="en-US" altLang="zh-CN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来源表、子孙表和使用它做的仪表板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，并且点击即可跳转到所在位置，方便用户对数据进行有效管理。</a:t>
            </a:r>
            <a:endParaRPr lang="zh-CN" altLang="en-US" sz="8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9" name="图片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3758474" y="1770697"/>
            <a:ext cx="7531257" cy="35949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30530" y="592444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77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0" y="1494078"/>
            <a:ext cx="3240000" cy="3662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更新信息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95124" y="2666681"/>
            <a:ext cx="2760953" cy="15829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当用户需要</a:t>
            </a:r>
            <a:r>
              <a:rPr lang="zh-CN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查看表的更新记录、所占用的空间、更新数据条目数的变动等</a:t>
            </a:r>
            <a:r>
              <a:rPr 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，就可以通过更新信息查看。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80" y="1494078"/>
            <a:ext cx="7883396" cy="36627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https://help.fanruan.com/finebi6.0/doc-view-79.html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469813"/>
            <a:ext cx="3240000" cy="3918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登陆FineBI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28586" y="2798458"/>
            <a:ext cx="2894029" cy="21240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FineBI全程在网页上操作。管理员在服务器上部署好工程以后，即可登陆使用（自定义界面）。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3D0E09-6E73-1F4B-5193-C9C131AB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69813"/>
            <a:ext cx="7563614" cy="39183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1" y="1539645"/>
            <a:ext cx="3240000" cy="3760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Arial" panose="020B0604020202020204" pitchFamily="34" charset="0"/>
              </a:rPr>
              <a:t>FineBI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Arial" panose="020B0604020202020204" pitchFamily="34" charset="0"/>
              </a:rPr>
              <a:t>主页构成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7559" y="1780790"/>
            <a:ext cx="2828042" cy="345676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左侧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功能菜单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目录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我的分析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公共数据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用户中心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回收站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右侧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预览区域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右上方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登录信息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平台消息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600" b="0" i="0" kern="1200" cap="none" spc="100" normalizeH="0" baseline="0" noProof="0" dirty="0">
              <a:solidFill>
                <a:srgbClr val="424243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09" y="1539645"/>
            <a:ext cx="7767793" cy="37787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5601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38013" y="2072875"/>
            <a:ext cx="2875176" cy="27203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目录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可查看、另存为仪表板、查看别人分享的仪表板、搜索、置顶等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点击对应目录展开即可查看仪表板；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点击另存为将当前仪表板存为自己的仪表板；</a:t>
            </a:r>
          </a:p>
          <a:p>
            <a:pPr>
              <a:lnSpc>
                <a:spcPct val="125000"/>
              </a:lnSpc>
            </a:pPr>
            <a:endParaRPr lang="zh-CN" altLang="en-US" sz="1800" spc="100" dirty="0">
              <a:solidFill>
                <a:srgbClr val="424243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439" y="6001522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https://help.fanruan.com/finebi6.0/doc-view-263.html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013" y="1539646"/>
            <a:ext cx="7751196" cy="37787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1" y="1547737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我的分析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61913" y="2063195"/>
            <a:ext cx="2984269" cy="2806445"/>
          </a:xfrm>
        </p:spPr>
        <p:txBody>
          <a:bodyPr>
            <a:noAutofit/>
          </a:bodyPr>
          <a:lstStyle/>
          <a:p>
            <a:pPr marL="125095" indent="0">
              <a:lnSpc>
                <a:spcPct val="150000"/>
              </a:lnSpc>
              <a:buNone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我的分析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是BI 中进行数据分析和可视化展示的核心元素。</a:t>
            </a:r>
          </a:p>
          <a:p>
            <a:pPr marL="125095" indent="0">
              <a:lnSpc>
                <a:spcPct val="150000"/>
              </a:lnSpc>
              <a:buNone/>
            </a:pP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分析主题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是 BI 中进行分析的容器，所有的分析都是在分析主题中进行。</a:t>
            </a:r>
          </a:p>
          <a:p>
            <a:pPr marL="125095" indent="0">
              <a:lnSpc>
                <a:spcPct val="150000"/>
              </a:lnSpc>
              <a:buNone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同时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「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分析主题</a:t>
            </a:r>
            <a:r>
              <a:rPr lang="zh-CN" altLang="en-US" sz="1400" spc="10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」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支持不同用户之间进行协作编辑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07" y="1547737"/>
            <a:ext cx="7710010" cy="37787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601" y="5999431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https://help.fanruan.com/finebi6.0/doc-view-1888.html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547737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公共数据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42726" y="2393784"/>
            <a:ext cx="2865750" cy="20704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公共数据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顾名思义，就是用户可以公共使用的数据存放的地方。</a:t>
            </a:r>
          </a:p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可以将复用度很高的表，添加或发布到公共数据集中。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81" y="1547737"/>
            <a:ext cx="7718212" cy="3778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99431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https://help.fanruan.com/finebi6.0/doc-view-264.html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5601" y="1539646"/>
            <a:ext cx="3240000" cy="3778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u="none" kern="1200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用户中心插件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1452" y="1916161"/>
            <a:ext cx="2988297" cy="303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用户中心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该</a:t>
            </a: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插件集成了成长中心、服务中心、运营中心三大模块。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社区学习资源和帮助文档搜索功能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内置人工技术支持入口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提供系统活跃度监控看板、用户生命周期及流失监控看板</a:t>
            </a:r>
            <a:endParaRPr lang="zh-CN" altLang="en-US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85" y="1539646"/>
            <a:ext cx="7734669" cy="3778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1" y="5999430"/>
            <a:ext cx="819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 </a:t>
            </a:r>
            <a:r>
              <a:rPr kumimoji="0" lang="en-US" altLang="zh-CN" sz="1200" b="0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https://help.fanruan.com/finebi6.0/doc-view-2003.html</a:t>
            </a:r>
            <a:endParaRPr kumimoji="0" lang="en-US" altLang="zh-CN" sz="1200" b="0" i="0" kern="1200" cap="none" spc="0" normalizeH="0" baseline="0" noProof="0" dirty="0">
              <a:solidFill>
                <a:prstClr val="black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01aa37d-ec56-4798-9854-943fa7322712"/>
  <p:tag name="COMMONDATA" val="eyJoZGlkIjoiMWQ3ZWJhNzI5M2I3ZmU1MjU1ZTBhYTNiNTQ5NmUyZ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96,&quot;width&quot;:1656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80,&quot;width&quot;:110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74.355905511811,&quot;width&quot;:12215.93543307086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16,&quot;width&quot;:1274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1848</Words>
  <Application>Microsoft Office PowerPoint</Application>
  <PresentationFormat>宽屏</PresentationFormat>
  <Paragraphs>305</Paragraphs>
  <Slides>35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Noto Sans S Chinese Medium</vt:lpstr>
      <vt:lpstr>Noto Sans S Chinese Regular</vt:lpstr>
      <vt:lpstr>Soho Gothic Pro</vt:lpstr>
      <vt:lpstr>Source Han Sans CN</vt:lpstr>
      <vt:lpstr>等线</vt:lpstr>
      <vt:lpstr>思源黑体 CN Light</vt:lpstr>
      <vt:lpstr>思源黑体 CN Medium</vt:lpstr>
      <vt:lpstr>思源黑体 CN Normal</vt:lpstr>
      <vt:lpstr>思源黑体 Medium</vt:lpstr>
      <vt:lpstr>思源黑体 Normal</vt:lpstr>
      <vt:lpstr>微软雅黑</vt:lpstr>
      <vt:lpstr>Arial</vt:lpstr>
      <vt:lpstr>Wingdings</vt:lpstr>
      <vt:lpstr>Office 主题​​</vt:lpstr>
      <vt:lpstr>FineBI基础入门</vt:lpstr>
      <vt:lpstr>PowerPoint 演示文稿</vt:lpstr>
      <vt:lpstr>PowerPoint 演示文稿</vt:lpstr>
      <vt:lpstr>登陆FineBI</vt:lpstr>
      <vt:lpstr>FineBI主页构成</vt:lpstr>
      <vt:lpstr>目录</vt:lpstr>
      <vt:lpstr>我的分析</vt:lpstr>
      <vt:lpstr>公共数据</vt:lpstr>
      <vt:lpstr>用户中心插件</vt:lpstr>
      <vt:lpstr>回收站</vt:lpstr>
      <vt:lpstr>PowerPoint 演示文稿</vt:lpstr>
      <vt:lpstr>分析主题使用流程概述</vt:lpstr>
      <vt:lpstr>实操演习：5分钟上手FineBI</vt:lpstr>
      <vt:lpstr>实操演习：5分钟上手FineBI</vt:lpstr>
      <vt:lpstr>实操演习：5分钟上手FineBI</vt:lpstr>
      <vt:lpstr>实操演习：5分钟上手FineBI</vt:lpstr>
      <vt:lpstr>PowerPoint 演示文稿</vt:lpstr>
      <vt:lpstr>新建分析主题</vt:lpstr>
      <vt:lpstr>PowerPoint 演示文稿</vt:lpstr>
      <vt:lpstr>选择并编辑数据：添加数据</vt:lpstr>
      <vt:lpstr>添加数据</vt:lpstr>
      <vt:lpstr>处理数据</vt:lpstr>
      <vt:lpstr>处理数据-新增列</vt:lpstr>
      <vt:lpstr>处理数据-新增列</vt:lpstr>
      <vt:lpstr>处理数据-新增列</vt:lpstr>
      <vt:lpstr>处理数据-新增列</vt:lpstr>
      <vt:lpstr>处理数据-左右合并</vt:lpstr>
      <vt:lpstr>处理数据-左右合并</vt:lpstr>
      <vt:lpstr>处理数据-上下合并</vt:lpstr>
      <vt:lpstr>处理数据-分组汇总</vt:lpstr>
      <vt:lpstr>处理数据-过滤</vt:lpstr>
      <vt:lpstr>处理数据-排序</vt:lpstr>
      <vt:lpstr>处理数据-保存并预览</vt:lpstr>
      <vt:lpstr>血缘分析</vt:lpstr>
      <vt:lpstr>更新信息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FineBI基础入门</dc:title>
  <dc:creator>FineBI</dc:creator>
  <cp:lastModifiedBy>惠敏 张</cp:lastModifiedBy>
  <cp:revision>146</cp:revision>
  <dcterms:created xsi:type="dcterms:W3CDTF">2022-06-06T09:01:00Z</dcterms:created>
  <dcterms:modified xsi:type="dcterms:W3CDTF">2024-08-20T05:26:46Z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892F8E5DCFBD430593646A15D2121BDB</vt:lpwstr>
  </property>
  <property fmtid="{D5CDD505-2E9C-101B-9397-08002B2CF9AE}" pid="3" name="KSOProductBuildVer">
    <vt:lpwstr>2052-12.1.0.15712</vt:lpwstr>
  </property>
</Properties>
</file>